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91" r:id="rId3"/>
    <p:sldId id="257" r:id="rId4"/>
    <p:sldId id="258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6" r:id="rId15"/>
    <p:sldId id="287" r:id="rId16"/>
    <p:sldId id="288" r:id="rId17"/>
    <p:sldId id="302" r:id="rId18"/>
    <p:sldId id="292" r:id="rId19"/>
    <p:sldId id="293" r:id="rId20"/>
    <p:sldId id="303" r:id="rId21"/>
    <p:sldId id="262" r:id="rId22"/>
    <p:sldId id="294" r:id="rId23"/>
    <p:sldId id="298" r:id="rId24"/>
    <p:sldId id="295" r:id="rId25"/>
    <p:sldId id="297" r:id="rId26"/>
    <p:sldId id="299" r:id="rId27"/>
    <p:sldId id="296" r:id="rId28"/>
    <p:sldId id="301" r:id="rId29"/>
    <p:sldId id="300" r:id="rId30"/>
    <p:sldId id="27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2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45855-7AE6-0344-9E97-39779EADC8C1}" type="datetimeFigureOut">
              <a:rPr lang="en-US" smtClean="0"/>
              <a:t>5/9/16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4A7D3-84A3-D64E-AC39-A4388135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07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Teal:</a:t>
            </a:r>
          </a:p>
          <a:p>
            <a:r>
              <a:rPr lang="en-US" dirty="0" smtClean="0"/>
              <a:t>Drama – grandmother</a:t>
            </a:r>
            <a:r>
              <a:rPr lang="en-US" baseline="0" dirty="0" smtClean="0"/>
              <a:t>  (Nan) Theatre director, brought theatre in to the BC penitentiary</a:t>
            </a:r>
            <a:endParaRPr lang="en-US" dirty="0" smtClean="0"/>
          </a:p>
          <a:p>
            <a:r>
              <a:rPr lang="en-US" dirty="0" err="1" smtClean="0"/>
              <a:t>Adaline</a:t>
            </a:r>
            <a:r>
              <a:rPr lang="en-US" dirty="0" smtClean="0"/>
              <a:t> and</a:t>
            </a:r>
            <a:r>
              <a:rPr lang="en-US" baseline="0" dirty="0" smtClean="0"/>
              <a:t> Helene Starr</a:t>
            </a:r>
          </a:p>
          <a:p>
            <a:r>
              <a:rPr lang="en-US" baseline="0" dirty="0" smtClean="0"/>
              <a:t>Therapeutic Enactment- Marv Westwood and Patricia </a:t>
            </a:r>
            <a:r>
              <a:rPr lang="en-US" baseline="0" dirty="0" err="1" smtClean="0"/>
              <a:t>Willinsky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Jim</a:t>
            </a:r>
          </a:p>
          <a:p>
            <a:r>
              <a:rPr lang="en-US" baseline="0" dirty="0" smtClean="0"/>
              <a:t>Virginia </a:t>
            </a:r>
            <a:r>
              <a:rPr lang="en-US" baseline="0" dirty="0" err="1" smtClean="0"/>
              <a:t>Satir</a:t>
            </a:r>
            <a:endParaRPr lang="en-US" baseline="0" dirty="0" smtClean="0"/>
          </a:p>
          <a:p>
            <a:r>
              <a:rPr lang="en-US" baseline="0" dirty="0" err="1" smtClean="0"/>
              <a:t>Adaline</a:t>
            </a:r>
            <a:r>
              <a:rPr lang="en-US" baseline="0" dirty="0" smtClean="0"/>
              <a:t> Starr</a:t>
            </a:r>
          </a:p>
          <a:p>
            <a:endParaRPr lang="en-US" baseline="0" dirty="0" smtClean="0"/>
          </a:p>
          <a:p>
            <a:r>
              <a:rPr lang="en-US" baseline="0" dirty="0" smtClean="0"/>
              <a:t>Warm up ? Somewhere over the rainbow-  Brother IZZY</a:t>
            </a:r>
          </a:p>
          <a:p>
            <a:endParaRPr lang="en-US" baseline="0" dirty="0" smtClean="0"/>
          </a:p>
          <a:p>
            <a:r>
              <a:rPr lang="en-US" baseline="0" dirty="0" smtClean="0"/>
              <a:t>90 minutes total- 30 PP and 60 for demonstration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Alllow</a:t>
            </a:r>
            <a:r>
              <a:rPr lang="en-US" baseline="0" dirty="0" smtClean="0"/>
              <a:t> 5 minutes to </a:t>
            </a:r>
            <a:r>
              <a:rPr lang="en-US" baseline="0" dirty="0" err="1" smtClean="0"/>
              <a:t>derrole</a:t>
            </a:r>
            <a:r>
              <a:rPr lang="en-US" baseline="0" dirty="0" smtClean="0"/>
              <a:t> and 10 minutes for audience feedback on </a:t>
            </a:r>
            <a:r>
              <a:rPr lang="en-US" baseline="0" dirty="0" err="1" smtClean="0"/>
              <a:t>strenghts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4A7D3-84A3-D64E-AC39-A438813587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20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2DEF9A-2A66-3C42-A02C-AEFA3F86E796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>
                <a:cs typeface="+mn-cs"/>
              </a:rPr>
              <a:t>More choices now than you had when you were 5-10 years of age</a:t>
            </a:r>
          </a:p>
          <a:p>
            <a:pPr eaLnBrk="1" hangingPunct="1">
              <a:defRPr/>
            </a:pPr>
            <a:r>
              <a:rPr lang="en-CA" dirty="0" smtClean="0">
                <a:cs typeface="+mn-cs"/>
              </a:rPr>
              <a:t>MESSAGE IS THAT IT IS POSSIBLE TO BEND THE RULES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Disenchanted with conventional scripts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4A7D3-84A3-D64E-AC39-A4388135878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12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Importance of movement, body language non verbal</a:t>
            </a:r>
          </a:p>
          <a:p>
            <a:r>
              <a:rPr lang="en-US" dirty="0" smtClean="0"/>
              <a:t>“As if” experience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4A7D3-84A3-D64E-AC39-A4388135878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98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Ideally have the role players get into the role –talking</a:t>
            </a:r>
            <a:r>
              <a:rPr lang="en-US" baseline="0" dirty="0" smtClean="0"/>
              <a:t> the same, walking , body language </a:t>
            </a:r>
            <a:r>
              <a:rPr lang="en-US" baseline="0" dirty="0" err="1" smtClean="0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4A7D3-84A3-D64E-AC39-A4388135878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054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one person to volunteer to record the strengths ad give the list to the client.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4A7D3-84A3-D64E-AC39-A4388135878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87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Empathy – seeing with the eyes of another, hearing with the ears of another, feeling with the heart of another. Maybe the person cannot express a feelings/be assertive etc. ALWAYS CHECK IN WITH THE CLIENT…IS THAT RIGHT? GUESSES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4A7D3-84A3-D64E-AC39-A4388135878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13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Demonstration:</a:t>
            </a:r>
          </a:p>
          <a:p>
            <a:r>
              <a:rPr lang="en-US" dirty="0" smtClean="0"/>
              <a:t>Room set in </a:t>
            </a:r>
            <a:r>
              <a:rPr lang="en-US" smtClean="0"/>
              <a:t>a circle</a:t>
            </a:r>
            <a:endParaRPr lang="en-US" dirty="0" smtClean="0"/>
          </a:p>
          <a:p>
            <a:r>
              <a:rPr lang="en-US" dirty="0" smtClean="0"/>
              <a:t>Current struggle with life task or issue</a:t>
            </a:r>
          </a:p>
          <a:p>
            <a:r>
              <a:rPr lang="en-US" dirty="0" smtClean="0"/>
              <a:t>SUD:</a:t>
            </a:r>
            <a:r>
              <a:rPr lang="en-US" baseline="0" dirty="0" smtClean="0"/>
              <a:t> subjective </a:t>
            </a:r>
            <a:r>
              <a:rPr lang="en-US" baseline="0" dirty="0" err="1" smtClean="0"/>
              <a:t>uinit</a:t>
            </a:r>
            <a:r>
              <a:rPr lang="en-US" baseline="0" dirty="0" smtClean="0"/>
              <a:t> of distress 5 or less (out of 10) for safety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4A7D3-84A3-D64E-AC39-A438813587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39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Reminder of how to live; rehearsal</a:t>
            </a:r>
            <a:r>
              <a:rPr lang="en-US" baseline="0" dirty="0" smtClean="0"/>
              <a:t> for living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4A7D3-84A3-D64E-AC39-A438813587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67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89A651-5FF9-F046-8BB1-88EF91C33B7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Age specific- before the onset of continuous memory, Eva Driekurs Ferguson uses 8 Mosak 10 depends on writer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One time only- not a report, often preceded by a report like story and then .. One time I remember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Beginning and end- client tells you when it is finished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C6D1F9-13D8-1D4D-9600-99CDEE20231D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>
                <a:cs typeface="+mn-cs"/>
              </a:rPr>
              <a:t>From Michael White, Narrative Therapy</a:t>
            </a:r>
          </a:p>
          <a:p>
            <a:pPr eaLnBrk="1" hangingPunct="1">
              <a:defRPr/>
            </a:pPr>
            <a:r>
              <a:rPr lang="en-CA" dirty="0" smtClean="0">
                <a:cs typeface="+mn-cs"/>
              </a:rPr>
              <a:t>Bringing members of the memory to the present</a:t>
            </a:r>
          </a:p>
          <a:p>
            <a:pPr eaLnBrk="1" hangingPunct="1">
              <a:defRPr/>
            </a:pPr>
            <a:r>
              <a:rPr lang="en-CA" dirty="0" smtClean="0">
                <a:cs typeface="+mn-cs"/>
              </a:rPr>
              <a:t>What do they express?</a:t>
            </a:r>
          </a:p>
          <a:p>
            <a:pPr eaLnBrk="1" hangingPunct="1">
              <a:defRPr/>
            </a:pPr>
            <a:r>
              <a:rPr lang="en-CA" dirty="0" smtClean="0">
                <a:cs typeface="+mn-cs"/>
              </a:rPr>
              <a:t>What is the meaning of that expression?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996A35-EB89-DB48-9E1E-48654FA42DB9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CA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Safeguarding of self</a:t>
            </a:r>
            <a:r>
              <a:rPr lang="en-US" baseline="0" dirty="0" smtClean="0"/>
              <a:t> esteem</a:t>
            </a:r>
          </a:p>
          <a:p>
            <a:r>
              <a:rPr lang="en-US" baseline="0" dirty="0" smtClean="0"/>
              <a:t>Long held beliefs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4A7D3-84A3-D64E-AC39-A4388135878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61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2AC7EA-AD03-7942-AADF-5210A740FF3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Overgeneralizations-  All people are suckers.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False or impossible goals of security- I must not make the wrong move or it will be game over.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Misperception of life and its demands-  Life is too hard; it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s too much for me.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Minimization or denial of one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s worth-  I am not smart enough.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Faulty values-  End up on top, no matter what.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E7C5A8-0AFB-2742-8B2E-1F6994AACCD9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cs typeface="+mn-cs"/>
              </a:rPr>
              <a:t>Distorted attitudes about the self- 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 I am less capable than others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I am entitled to my own way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II am unlovable , undesirable, unworthy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Distorted attitudes about the world and people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Life is a jungle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Life is too confusing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Life offers me no chances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Distorted goals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I must be without flaw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I must always be a good guy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I must find perfect security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Distorted methods of operation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Finding fault in order to elevate oneself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Distance keeping from others and life</a:t>
            </a:r>
            <a:r>
              <a:rPr lang="ja-JP" altLang="en-US" sz="800" smtClean="0">
                <a:latin typeface="Arial"/>
                <a:cs typeface="+mn-cs"/>
              </a:rPr>
              <a:t>’</a:t>
            </a:r>
            <a:r>
              <a:rPr lang="en-US" sz="800" smtClean="0">
                <a:cs typeface="+mn-cs"/>
              </a:rPr>
              <a:t>s requirements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Insistence on having ones own way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Making mountains out of molehills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Distorted ideals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A </a:t>
            </a:r>
            <a:r>
              <a:rPr lang="ja-JP" altLang="en-US" sz="800" smtClean="0">
                <a:latin typeface="Arial"/>
                <a:cs typeface="+mn-cs"/>
              </a:rPr>
              <a:t>“</a:t>
            </a:r>
            <a:r>
              <a:rPr lang="en-US" sz="800" smtClean="0">
                <a:cs typeface="+mn-cs"/>
              </a:rPr>
              <a:t>real man</a:t>
            </a:r>
            <a:r>
              <a:rPr lang="ja-JP" altLang="en-US" sz="800" smtClean="0">
                <a:latin typeface="Arial"/>
                <a:cs typeface="+mn-cs"/>
              </a:rPr>
              <a:t>”</a:t>
            </a:r>
            <a:r>
              <a:rPr lang="en-US" sz="800" smtClean="0">
                <a:cs typeface="+mn-cs"/>
              </a:rPr>
              <a:t> is aggressive, fearless, heroic and never defeated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The only thing worth being is a star/genius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Distorted conclusions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Life is a trap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I am doomed to failure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Never give even a sucker a break</a:t>
            </a:r>
          </a:p>
          <a:p>
            <a:pPr eaLnBrk="1" hangingPunct="1">
              <a:defRPr/>
            </a:pPr>
            <a:r>
              <a:rPr lang="en-US" sz="800" smtClean="0">
                <a:cs typeface="+mn-cs"/>
              </a:rPr>
              <a:t>	The other side is always wrong</a:t>
            </a:r>
          </a:p>
          <a:p>
            <a:pPr eaLnBrk="1" hangingPunct="1">
              <a:defRPr/>
            </a:pPr>
            <a:r>
              <a:rPr lang="en-US" sz="900" smtClean="0">
                <a:cs typeface="+mn-cs"/>
              </a:rPr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3" y="487363"/>
            <a:ext cx="7666037" cy="8842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434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828800"/>
            <a:ext cx="4038600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09BE4-8B6B-0B44-A22F-9249F71B6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9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5/9/16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Early Recollections: </a:t>
            </a:r>
            <a:br>
              <a:rPr lang="en-US" b="1" i="1" dirty="0" smtClean="0"/>
            </a:br>
            <a:r>
              <a:rPr lang="en-US" b="1" i="1" dirty="0" smtClean="0"/>
              <a:t>The Drama within the mind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Teal </a:t>
            </a:r>
            <a:r>
              <a:rPr lang="en-US" dirty="0" err="1" smtClean="0"/>
              <a:t>Maedel</a:t>
            </a:r>
            <a:r>
              <a:rPr lang="en-US" dirty="0" smtClean="0"/>
              <a:t> and Jim Bitter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75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Collecting an early memory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ja-JP" altLang="en-US" sz="2800" smtClean="0">
                <a:latin typeface="Arial"/>
                <a:cs typeface="+mn-cs"/>
              </a:rPr>
              <a:t>“</a:t>
            </a:r>
            <a:r>
              <a:rPr lang="en-US" sz="2800" smtClean="0">
                <a:cs typeface="+mn-cs"/>
              </a:rPr>
              <a:t>Think back as far as you can, and when you think back what can you remember?  What story pops up for you, something about which you can say, </a:t>
            </a:r>
            <a:r>
              <a:rPr lang="ja-JP" altLang="en-US" sz="2800" smtClean="0">
                <a:latin typeface="Arial"/>
                <a:cs typeface="+mn-cs"/>
              </a:rPr>
              <a:t>‘</a:t>
            </a:r>
            <a:r>
              <a:rPr lang="en-US" sz="2800" smtClean="0">
                <a:cs typeface="+mn-cs"/>
              </a:rPr>
              <a:t>I remember this one time…</a:t>
            </a:r>
            <a:r>
              <a:rPr lang="ja-JP" altLang="en-US" sz="2800" smtClean="0">
                <a:latin typeface="Arial"/>
                <a:cs typeface="+mn-cs"/>
              </a:rPr>
              <a:t>’”</a:t>
            </a:r>
            <a:r>
              <a:rPr lang="en-US" sz="2800" smtClean="0">
                <a:cs typeface="+mn-cs"/>
              </a:rPr>
              <a:t>,</a:t>
            </a:r>
          </a:p>
          <a:p>
            <a:pPr eaLnBrk="1" hangingPunct="1">
              <a:defRPr/>
            </a:pPr>
            <a:r>
              <a:rPr lang="en-US" sz="2800" smtClean="0">
                <a:cs typeface="+mn-cs"/>
              </a:rPr>
              <a:t>Collect verbatim as the story is retold</a:t>
            </a:r>
          </a:p>
          <a:p>
            <a:pPr eaLnBrk="1" hangingPunct="1">
              <a:defRPr/>
            </a:pPr>
            <a:r>
              <a:rPr lang="en-US" sz="2800" smtClean="0">
                <a:cs typeface="+mn-cs"/>
              </a:rPr>
              <a:t>Ask for the most significant moment, </a:t>
            </a:r>
            <a:r>
              <a:rPr lang="ja-JP" altLang="en-US" sz="2800" smtClean="0">
                <a:latin typeface="Arial"/>
                <a:cs typeface="+mn-cs"/>
              </a:rPr>
              <a:t>“</a:t>
            </a:r>
            <a:r>
              <a:rPr lang="en-US" sz="2800" smtClean="0">
                <a:cs typeface="+mn-cs"/>
              </a:rPr>
              <a:t>what part stands out for you?</a:t>
            </a:r>
            <a:r>
              <a:rPr lang="ja-JP" altLang="en-US" sz="2800" smtClean="0">
                <a:latin typeface="Arial"/>
                <a:cs typeface="+mn-cs"/>
              </a:rPr>
              <a:t>’</a:t>
            </a:r>
            <a:endParaRPr lang="en-US" sz="2800" smtClean="0">
              <a:cs typeface="+mn-cs"/>
            </a:endParaRPr>
          </a:p>
          <a:p>
            <a:pPr eaLnBrk="1" hangingPunct="1">
              <a:defRPr/>
            </a:pPr>
            <a:r>
              <a:rPr lang="en-US" sz="2800" smtClean="0">
                <a:cs typeface="+mn-cs"/>
              </a:rPr>
              <a:t>Ask the person how they were feeling and why.</a:t>
            </a:r>
          </a:p>
        </p:txBody>
      </p:sp>
    </p:spTree>
    <p:extLst>
      <p:ext uri="{BB962C8B-B14F-4D97-AF65-F5344CB8AC3E}">
        <p14:creationId xmlns:p14="http://schemas.microsoft.com/office/powerpoint/2010/main" val="2757576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Strengths and assets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Movement towards the world of others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Social interest (The Seven C’s)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Cooperation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Connection and affiliation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Caring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Compassion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Courage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Confidence in belonging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Contributions to others</a:t>
            </a:r>
          </a:p>
          <a:p>
            <a:pPr marL="349250" lvl="1" indent="0"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marL="349250" lvl="1" indent="0"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Source: Betty Lou </a:t>
            </a:r>
            <a:r>
              <a:rPr lang="en-US" dirty="0" err="1" smtClean="0"/>
              <a:t>Bettner</a:t>
            </a:r>
            <a:r>
              <a:rPr lang="en-US" dirty="0" smtClean="0"/>
              <a:t> and  Amy Lew</a:t>
            </a:r>
          </a:p>
        </p:txBody>
      </p:sp>
    </p:spTree>
    <p:extLst>
      <p:ext uri="{BB962C8B-B14F-4D97-AF65-F5344CB8AC3E}">
        <p14:creationId xmlns:p14="http://schemas.microsoft.com/office/powerpoint/2010/main" val="52953883"/>
      </p:ext>
    </p:extLst>
  </p:cSld>
  <p:clrMapOvr>
    <a:masterClrMapping/>
  </p:clrMapOvr>
  <p:transition xmlns:p14="http://schemas.microsoft.com/office/powerpoint/2010/main"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>
                <a:cs typeface="+mj-cs"/>
              </a:rPr>
              <a:t>Strengths and assets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Ability to problem solve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Vocational strengths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Creativity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Resiliency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Tolerance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Humour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Affinity for animals, nature</a:t>
            </a:r>
          </a:p>
        </p:txBody>
      </p:sp>
    </p:spTree>
    <p:extLst>
      <p:ext uri="{BB962C8B-B14F-4D97-AF65-F5344CB8AC3E}">
        <p14:creationId xmlns:p14="http://schemas.microsoft.com/office/powerpoint/2010/main" val="3701518253"/>
      </p:ext>
    </p:extLst>
  </p:cSld>
  <p:clrMapOvr>
    <a:masterClrMapping/>
  </p:clrMapOvr>
  <p:transition xmlns:p14="http://schemas.microsoft.com/office/powerpoint/2010/main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>
                <a:cs typeface="+mj-cs"/>
              </a:rPr>
              <a:t>Strengths </a:t>
            </a:r>
            <a:r>
              <a:rPr lang="en-CA" dirty="0" smtClean="0">
                <a:cs typeface="+mj-cs"/>
              </a:rPr>
              <a:t>and Assets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Optimism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Approach to life (the ability to cope)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Ability to observe and learn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Resolve, tenacity, perseverance </a:t>
            </a:r>
          </a:p>
        </p:txBody>
      </p:sp>
    </p:spTree>
    <p:extLst>
      <p:ext uri="{BB962C8B-B14F-4D97-AF65-F5344CB8AC3E}">
        <p14:creationId xmlns:p14="http://schemas.microsoft.com/office/powerpoint/2010/main" val="3900941559"/>
      </p:ext>
    </p:extLst>
  </p:cSld>
  <p:clrMapOvr>
    <a:masterClrMapping/>
  </p:clrMapOvr>
  <p:transition xmlns:p14="http://schemas.microsoft.com/office/powerpoint/2010/main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Interfering Beliefs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From early childhood memories, we can also look for ideas each person has formulated, based on their unique private logic.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Each person has a rationale for maintaining these beliefs even when the ideas are interfering with the tasks of life.</a:t>
            </a:r>
          </a:p>
        </p:txBody>
      </p:sp>
    </p:spTree>
    <p:extLst>
      <p:ext uri="{BB962C8B-B14F-4D97-AF65-F5344CB8AC3E}">
        <p14:creationId xmlns:p14="http://schemas.microsoft.com/office/powerpoint/2010/main" val="2991682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Basic mistakes….Mosak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30400"/>
            <a:ext cx="7772400" cy="39497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Overgeneralizations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False or impossible goals of security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Misperception of life and its demands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Minimization or denial of one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s worth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Faulty values</a:t>
            </a:r>
          </a:p>
        </p:txBody>
      </p:sp>
    </p:spTree>
    <p:extLst>
      <p:ext uri="{BB962C8B-B14F-4D97-AF65-F5344CB8AC3E}">
        <p14:creationId xmlns:p14="http://schemas.microsoft.com/office/powerpoint/2010/main" val="680184187"/>
      </p:ext>
    </p:extLst>
  </p:cSld>
  <p:clrMapOvr>
    <a:masterClrMapping/>
  </p:clrMapOvr>
  <p:transition xmlns:p14="http://schemas.microsoft.com/office/powerpoint/2010/main">
    <p:wipe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Shulman…distorted ideas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Distorted attitudes about the self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Distorted attitudes about the world and people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Distorted goals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Distorted methods of operation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Distorted ideals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Distorted conclusions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495800"/>
            <a:ext cx="1168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868056"/>
      </p:ext>
    </p:extLst>
  </p:cSld>
  <p:clrMapOvr>
    <a:masterClrMapping/>
  </p:clrMapOvr>
  <p:transition xmlns:p14="http://schemas.microsoft.com/office/powerpoint/2010/main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>
                <a:cs typeface="+mj-cs"/>
              </a:rPr>
              <a:t>USING ER’S IN THERAPY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>
                <a:cs typeface="+mn-cs"/>
              </a:rPr>
              <a:t>Look for changes in ER’s</a:t>
            </a:r>
          </a:p>
          <a:p>
            <a:pPr eaLnBrk="1" hangingPunct="1">
              <a:defRPr/>
            </a:pPr>
            <a:r>
              <a:rPr lang="en-CA" dirty="0" smtClean="0">
                <a:cs typeface="+mn-cs"/>
              </a:rPr>
              <a:t>Ask to describe the memory the way you would like it to be</a:t>
            </a:r>
          </a:p>
          <a:p>
            <a:pPr eaLnBrk="1" hangingPunct="1">
              <a:defRPr/>
            </a:pPr>
            <a:r>
              <a:rPr lang="en-CA" dirty="0" smtClean="0">
                <a:cs typeface="+mn-cs"/>
              </a:rPr>
              <a:t>If you had the magic power to change the memory?</a:t>
            </a:r>
          </a:p>
          <a:p>
            <a:pPr eaLnBrk="1" hangingPunct="1">
              <a:defRPr/>
            </a:pPr>
            <a:r>
              <a:rPr lang="en-CA" dirty="0" smtClean="0">
                <a:cs typeface="+mn-cs"/>
              </a:rPr>
              <a:t>Dreams</a:t>
            </a:r>
          </a:p>
        </p:txBody>
      </p:sp>
    </p:spTree>
    <p:extLst>
      <p:ext uri="{BB962C8B-B14F-4D97-AF65-F5344CB8AC3E}">
        <p14:creationId xmlns:p14="http://schemas.microsoft.com/office/powerpoint/2010/main" val="1622844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by Psychiatrist Jacob Moreno (1889-1974)</a:t>
            </a:r>
          </a:p>
          <a:p>
            <a:r>
              <a:rPr lang="en-US" dirty="0" smtClean="0"/>
              <a:t>Theatre of spontaneity in Vienna in the 1920’s</a:t>
            </a:r>
          </a:p>
          <a:p>
            <a:r>
              <a:rPr lang="en-US" dirty="0" smtClean="0"/>
              <a:t>Roots in improvisational theatre</a:t>
            </a:r>
          </a:p>
          <a:p>
            <a:r>
              <a:rPr lang="en-US" dirty="0" err="1" smtClean="0"/>
              <a:t>Adaline</a:t>
            </a:r>
            <a:r>
              <a:rPr lang="en-US" dirty="0" smtClean="0"/>
              <a:t> Starr (1909-2001) Adlerian Pioneer and expert in the 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43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Experiential learning- through doing versus talking</a:t>
            </a:r>
          </a:p>
          <a:p>
            <a:r>
              <a:rPr lang="en-US" dirty="0" smtClean="0"/>
              <a:t>Non cognitive learning- emotions, intuition, body processing</a:t>
            </a:r>
          </a:p>
          <a:p>
            <a:r>
              <a:rPr lang="en-US" dirty="0" smtClean="0"/>
              <a:t>Social network, safe environment to process unfinished business, gain insight or master a life event</a:t>
            </a:r>
          </a:p>
          <a:p>
            <a:r>
              <a:rPr lang="en-US" dirty="0" smtClean="0"/>
              <a:t>Creative process opportunity to grow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2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early recollections</a:t>
            </a:r>
          </a:p>
          <a:p>
            <a:r>
              <a:rPr lang="en-US" dirty="0" smtClean="0"/>
              <a:t>Theory and process of psychodrama</a:t>
            </a:r>
          </a:p>
          <a:p>
            <a:r>
              <a:rPr lang="en-US" dirty="0" smtClean="0"/>
              <a:t>Demonstration and debriefing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39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Re-</a:t>
            </a:r>
            <a:r>
              <a:rPr lang="en-US" sz="3200" dirty="0" err="1" smtClean="0"/>
              <a:t>Membering</a:t>
            </a:r>
            <a:r>
              <a:rPr lang="en-US" sz="3200" dirty="0" smtClean="0"/>
              <a:t>: Bringing the members of ones life into the present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Memories contain the people, contexts, and significant meanings that guide our lives.</a:t>
            </a:r>
          </a:p>
          <a:p>
            <a:r>
              <a:rPr lang="en-US" dirty="0" smtClean="0"/>
              <a:t>A psychodramatic rendering of our memories makes them three dimensional and provides a vehicle for interaction that otherwise might be missing or lost to the individual.</a:t>
            </a:r>
          </a:p>
          <a:p>
            <a:r>
              <a:rPr lang="en-US" dirty="0" smtClean="0"/>
              <a:t>When the members of our lives become fully present, the possibilities for healing and change are expanded.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90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and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The therapist must bring his or her full self to the process.</a:t>
            </a:r>
            <a:endParaRPr lang="en-US" sz="2800" dirty="0"/>
          </a:p>
          <a:p>
            <a:pPr lvl="2"/>
            <a:r>
              <a:rPr lang="en-US" dirty="0" smtClean="0"/>
              <a:t>Know </a:t>
            </a:r>
            <a:r>
              <a:rPr lang="en-US" dirty="0"/>
              <a:t>yourself, your lifestyle, issues from your past, your limitations. Transference/countertransference WILL </a:t>
            </a:r>
            <a:r>
              <a:rPr lang="en-US" dirty="0" smtClean="0"/>
              <a:t>happen</a:t>
            </a:r>
          </a:p>
          <a:p>
            <a:pPr lvl="1"/>
            <a:r>
              <a:rPr lang="en-US" sz="2800" dirty="0" smtClean="0"/>
              <a:t>Transference and counter-transference also happens with the participants.</a:t>
            </a:r>
          </a:p>
          <a:p>
            <a:pPr lvl="2"/>
            <a:r>
              <a:rPr lang="en-US" dirty="0" smtClean="0"/>
              <a:t>It is important to take the time to de-role, process the experience, and provide closure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103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 (s)</a:t>
            </a:r>
          </a:p>
          <a:p>
            <a:r>
              <a:rPr lang="en-US" dirty="0" smtClean="0"/>
              <a:t>Protagonist (client)</a:t>
            </a:r>
          </a:p>
          <a:p>
            <a:r>
              <a:rPr lang="en-US" dirty="0" err="1" smtClean="0"/>
              <a:t>Auxillaries</a:t>
            </a:r>
            <a:r>
              <a:rPr lang="en-US" dirty="0" smtClean="0"/>
              <a:t> (role players)</a:t>
            </a:r>
          </a:p>
          <a:p>
            <a:r>
              <a:rPr lang="en-US" dirty="0" smtClean="0"/>
              <a:t>Support (others present)</a:t>
            </a:r>
          </a:p>
          <a:p>
            <a:r>
              <a:rPr lang="en-US" dirty="0"/>
              <a:t>P</a:t>
            </a:r>
            <a:r>
              <a:rPr lang="en-US" dirty="0" smtClean="0"/>
              <a:t>rops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669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encourage the groups creativity and </a:t>
            </a:r>
            <a:r>
              <a:rPr lang="en-US" dirty="0" err="1" smtClean="0"/>
              <a:t>spontaniety</a:t>
            </a:r>
            <a:endParaRPr lang="en-US" dirty="0" smtClean="0"/>
          </a:p>
          <a:p>
            <a:r>
              <a:rPr lang="en-US" dirty="0" smtClean="0"/>
              <a:t>Ice breakers</a:t>
            </a:r>
          </a:p>
          <a:p>
            <a:r>
              <a:rPr lang="en-US" dirty="0" smtClean="0"/>
              <a:t>Music</a:t>
            </a:r>
          </a:p>
          <a:p>
            <a:r>
              <a:rPr lang="en-US" dirty="0" smtClean="0"/>
              <a:t>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144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 up the group in a wide circle</a:t>
            </a:r>
          </a:p>
          <a:p>
            <a:r>
              <a:rPr lang="en-US" dirty="0" smtClean="0"/>
              <a:t>Talk to the client about a current life issue</a:t>
            </a:r>
          </a:p>
          <a:p>
            <a:r>
              <a:rPr lang="en-US" dirty="0" smtClean="0"/>
              <a:t>Collect an early recollection</a:t>
            </a:r>
          </a:p>
          <a:p>
            <a:r>
              <a:rPr lang="en-US" dirty="0"/>
              <a:t>Walk </a:t>
            </a:r>
            <a:r>
              <a:rPr lang="en-US" dirty="0" smtClean="0"/>
              <a:t>around the circle </a:t>
            </a:r>
            <a:r>
              <a:rPr lang="en-US" dirty="0"/>
              <a:t>and have the client talk about </a:t>
            </a:r>
            <a:r>
              <a:rPr lang="en-US" dirty="0" smtClean="0"/>
              <a:t>themselves at that age</a:t>
            </a:r>
          </a:p>
          <a:p>
            <a:r>
              <a:rPr lang="en-US" dirty="0" smtClean="0"/>
              <a:t>Ask the client to choose people to play the roles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6751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Walk around the circle and have the client talk about </a:t>
            </a:r>
            <a:r>
              <a:rPr lang="en-US" dirty="0" smtClean="0"/>
              <a:t>the person who is being role played with the role players</a:t>
            </a:r>
          </a:p>
          <a:p>
            <a:r>
              <a:rPr lang="en-US" dirty="0" smtClean="0"/>
              <a:t>Place the role player in the scene and repeat with other people from the memory</a:t>
            </a:r>
          </a:p>
          <a:p>
            <a:r>
              <a:rPr lang="en-US" dirty="0" smtClean="0"/>
              <a:t>Act out the memory as per the client’s direction</a:t>
            </a:r>
          </a:p>
          <a:p>
            <a:r>
              <a:rPr lang="en-US" dirty="0" smtClean="0"/>
              <a:t>Ask the client what they are feeling, go to the body, awareness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3721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you like it to be different? How?</a:t>
            </a:r>
          </a:p>
          <a:p>
            <a:r>
              <a:rPr lang="en-US" dirty="0" smtClean="0"/>
              <a:t>Act that scenario and check with client</a:t>
            </a:r>
          </a:p>
          <a:p>
            <a:r>
              <a:rPr lang="en-US" dirty="0" smtClean="0"/>
              <a:t>De-role</a:t>
            </a:r>
          </a:p>
          <a:p>
            <a:r>
              <a:rPr lang="en-US" dirty="0" smtClean="0"/>
              <a:t>Take the client around the circle and ask the participants to identify strengths.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749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Family constellation choosing members to role play or sculpture (</a:t>
            </a:r>
            <a:r>
              <a:rPr lang="en-US" dirty="0" err="1"/>
              <a:t>S</a:t>
            </a:r>
            <a:r>
              <a:rPr lang="en-US" dirty="0" err="1" smtClean="0"/>
              <a:t>atir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Double to the person who is the client and make aware the thoughts, feelings of the client </a:t>
            </a:r>
          </a:p>
          <a:p>
            <a:r>
              <a:rPr lang="en-US" dirty="0" smtClean="0"/>
              <a:t>Mirroring- step out of the scene and watch another person role play</a:t>
            </a:r>
          </a:p>
          <a:p>
            <a:r>
              <a:rPr lang="en-US" dirty="0" smtClean="0"/>
              <a:t>Preparation for a future event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61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reversal- client takes the role of the other person</a:t>
            </a:r>
          </a:p>
          <a:p>
            <a:r>
              <a:rPr lang="en-US" dirty="0" smtClean="0"/>
              <a:t>Soliloquy- client speaks their thoughts and feelings</a:t>
            </a:r>
          </a:p>
          <a:p>
            <a:r>
              <a:rPr lang="en-US" dirty="0" smtClean="0"/>
              <a:t>Unfinished business , for example speaking to someone who has died, a partner after a divorce/ separations, an abuser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816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Imagination</a:t>
            </a:r>
          </a:p>
          <a:p>
            <a:r>
              <a:rPr lang="en-US" dirty="0" smtClean="0"/>
              <a:t>Creativity</a:t>
            </a:r>
          </a:p>
          <a:p>
            <a:r>
              <a:rPr lang="en-US" dirty="0" smtClean="0"/>
              <a:t>Flexibility</a:t>
            </a:r>
          </a:p>
          <a:p>
            <a:r>
              <a:rPr lang="en-US" dirty="0" smtClean="0"/>
              <a:t>Solution focused</a:t>
            </a:r>
          </a:p>
          <a:p>
            <a:r>
              <a:rPr lang="en-US" dirty="0" smtClean="0"/>
              <a:t>Action and movement oriented</a:t>
            </a:r>
          </a:p>
          <a:p>
            <a:r>
              <a:rPr lang="en-US" dirty="0" smtClean="0"/>
              <a:t>Social orientation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6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Psychodramatic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Seeing and experiencing the event or memory in the present</a:t>
            </a:r>
          </a:p>
          <a:p>
            <a:pPr lvl="0"/>
            <a:r>
              <a:rPr lang="en-US" dirty="0" smtClean="0"/>
              <a:t>Vehicle for awareness and resolution</a:t>
            </a:r>
          </a:p>
          <a:p>
            <a:pPr lvl="0"/>
            <a:r>
              <a:rPr lang="en-US" dirty="0" smtClean="0"/>
              <a:t>Movement from reminder to rehearsal</a:t>
            </a:r>
          </a:p>
          <a:p>
            <a:pPr lvl="0"/>
            <a:r>
              <a:rPr lang="en-US" dirty="0" smtClean="0"/>
              <a:t>“All the world is a stage; and all men and women merely players.” </a:t>
            </a:r>
            <a:r>
              <a:rPr lang="en-US" sz="1600" dirty="0" smtClean="0"/>
              <a:t>W.M. Shakespeare ; As </a:t>
            </a:r>
            <a:r>
              <a:rPr lang="en-US" sz="1600" dirty="0"/>
              <a:t>Y</a:t>
            </a:r>
            <a:r>
              <a:rPr lang="en-US" sz="1600" dirty="0" smtClean="0"/>
              <a:t>ou like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1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Adler, A. (1931). </a:t>
            </a:r>
            <a:r>
              <a:rPr lang="en-US" i="1" dirty="0"/>
              <a:t>What life should mean to you</a:t>
            </a:r>
            <a:r>
              <a:rPr lang="en-US" dirty="0"/>
              <a:t>. New York, NY</a:t>
            </a:r>
            <a:r>
              <a:rPr lang="en-US" dirty="0" smtClean="0"/>
              <a:t>: Gossett </a:t>
            </a:r>
            <a:r>
              <a:rPr lang="en-US" dirty="0"/>
              <a:t>and </a:t>
            </a:r>
            <a:r>
              <a:rPr lang="en-US" dirty="0" smtClean="0"/>
              <a:t>Dunlap.</a:t>
            </a:r>
          </a:p>
          <a:p>
            <a:r>
              <a:rPr lang="en-US" dirty="0" err="1" smtClean="0"/>
              <a:t>Bettner</a:t>
            </a:r>
            <a:r>
              <a:rPr lang="en-US" dirty="0" smtClean="0"/>
              <a:t>, Betty Lou (2014). The six </a:t>
            </a:r>
            <a:r>
              <a:rPr lang="en-US" dirty="0" err="1" smtClean="0"/>
              <a:t>esssential</a:t>
            </a:r>
            <a:r>
              <a:rPr lang="en-US" dirty="0" smtClean="0"/>
              <a:t> pieces of the parenting </a:t>
            </a:r>
            <a:r>
              <a:rPr lang="en-US" dirty="0"/>
              <a:t>p</a:t>
            </a:r>
            <a:r>
              <a:rPr lang="en-US" dirty="0" smtClean="0"/>
              <a:t>uzzle. Media, PA; </a:t>
            </a:r>
            <a:r>
              <a:rPr lang="en-US" dirty="0" err="1" smtClean="0"/>
              <a:t>Bettner</a:t>
            </a:r>
            <a:r>
              <a:rPr lang="en-US" dirty="0" smtClean="0"/>
              <a:t> publications	</a:t>
            </a:r>
          </a:p>
          <a:p>
            <a:r>
              <a:rPr lang="en-US" dirty="0" err="1" smtClean="0"/>
              <a:t>Blatner</a:t>
            </a:r>
            <a:r>
              <a:rPr lang="en-US" dirty="0" smtClean="0"/>
              <a:t>, A. (1996). </a:t>
            </a:r>
            <a:r>
              <a:rPr lang="en-US" i="1" dirty="0" smtClean="0"/>
              <a:t>Acting in: Practical applications of psychodramatic methods. </a:t>
            </a:r>
            <a:r>
              <a:rPr lang="en-US" dirty="0" smtClean="0"/>
              <a:t>New York, NY: Springer</a:t>
            </a:r>
          </a:p>
          <a:p>
            <a:r>
              <a:rPr lang="en-US" dirty="0" err="1" smtClean="0"/>
              <a:t>Blatner</a:t>
            </a:r>
            <a:r>
              <a:rPr lang="en-US" dirty="0" smtClean="0"/>
              <a:t>, A., &amp; </a:t>
            </a:r>
            <a:r>
              <a:rPr lang="en-US" dirty="0" err="1" smtClean="0"/>
              <a:t>Blatner</a:t>
            </a:r>
            <a:r>
              <a:rPr lang="en-US" dirty="0" smtClean="0"/>
              <a:t>, A. (2006) </a:t>
            </a:r>
            <a:r>
              <a:rPr lang="en-US" i="1" dirty="0" smtClean="0"/>
              <a:t>Foundations of Psychodrama</a:t>
            </a:r>
            <a:r>
              <a:rPr lang="en-US" dirty="0" smtClean="0"/>
              <a:t> (4</a:t>
            </a:r>
            <a:r>
              <a:rPr lang="en-US" baseline="30000" dirty="0" smtClean="0"/>
              <a:t>th</a:t>
            </a:r>
            <a:r>
              <a:rPr lang="en-US" dirty="0" smtClean="0"/>
              <a:t> ed.). New York, NY: Springer.</a:t>
            </a:r>
            <a:endParaRPr lang="en-US" dirty="0"/>
          </a:p>
          <a:p>
            <a:r>
              <a:rPr lang="en-US" dirty="0" smtClean="0"/>
              <a:t>Moreno, J. L. (1972). </a:t>
            </a:r>
            <a:r>
              <a:rPr lang="en-US" i="1" dirty="0" smtClean="0"/>
              <a:t>Psychodrama, First volume </a:t>
            </a:r>
            <a:r>
              <a:rPr lang="en-US" dirty="0" smtClean="0"/>
              <a:t>(4</a:t>
            </a:r>
            <a:r>
              <a:rPr lang="en-US" baseline="30000" dirty="0" smtClean="0"/>
              <a:t>th</a:t>
            </a:r>
            <a:r>
              <a:rPr lang="en-US" dirty="0" smtClean="0"/>
              <a:t> ed.). Beacon, New York: Beacon House.</a:t>
            </a:r>
          </a:p>
          <a:p>
            <a:r>
              <a:rPr lang="en-US" dirty="0" err="1" smtClean="0"/>
              <a:t>Satir</a:t>
            </a:r>
            <a:r>
              <a:rPr lang="en-US" dirty="0" smtClean="0"/>
              <a:t>, V. (2009). </a:t>
            </a:r>
            <a:r>
              <a:rPr lang="en-US" i="1" dirty="0" smtClean="0"/>
              <a:t>Your many faces: The first step to being loved.</a:t>
            </a:r>
            <a:r>
              <a:rPr lang="en-US" dirty="0" smtClean="0"/>
              <a:t> New York, NY: Celestial Arts.</a:t>
            </a:r>
          </a:p>
          <a:p>
            <a:r>
              <a:rPr lang="en-US" dirty="0" err="1" smtClean="0"/>
              <a:t>Shoobs</a:t>
            </a:r>
            <a:r>
              <a:rPr lang="en-US" dirty="0" smtClean="0"/>
              <a:t>, N.E. (1956). Individual Psychology and Psychodrama. </a:t>
            </a:r>
            <a:r>
              <a:rPr lang="en-US" i="1" dirty="0" smtClean="0"/>
              <a:t>Journal of individual Psychology, 12,</a:t>
            </a:r>
            <a:r>
              <a:rPr lang="en-US" dirty="0" smtClean="0"/>
              <a:t> 46-52.</a:t>
            </a:r>
          </a:p>
          <a:p>
            <a:r>
              <a:rPr lang="en-US" dirty="0" smtClean="0"/>
              <a:t>Starr, A. (1977). </a:t>
            </a:r>
            <a:r>
              <a:rPr lang="en-US" i="1" dirty="0" smtClean="0"/>
              <a:t>Psychodrama: Rehearsal for living</a:t>
            </a:r>
            <a:r>
              <a:rPr lang="en-US" dirty="0" smtClean="0"/>
              <a:t>. Chicago: Nelson 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63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Early Recollections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Memories from our </a:t>
            </a:r>
            <a:r>
              <a:rPr lang="en-US" dirty="0" smtClean="0"/>
              <a:t>childhood </a:t>
            </a:r>
            <a:endParaRPr lang="en-US" dirty="0"/>
          </a:p>
          <a:p>
            <a:pPr>
              <a:defRPr/>
            </a:pPr>
            <a:r>
              <a:rPr lang="en-US" dirty="0"/>
              <a:t>Markers of </a:t>
            </a:r>
            <a:r>
              <a:rPr lang="en-US" dirty="0" smtClean="0"/>
              <a:t>our “self”</a:t>
            </a:r>
          </a:p>
          <a:p>
            <a:pPr>
              <a:defRPr/>
            </a:pPr>
            <a:r>
              <a:rPr lang="en-US" dirty="0" smtClean="0"/>
              <a:t>Reminders of our positions on self, others, life, and the world</a:t>
            </a:r>
          </a:p>
          <a:p>
            <a:pPr>
              <a:defRPr/>
            </a:pPr>
            <a:r>
              <a:rPr lang="en-US" dirty="0" smtClean="0"/>
              <a:t>Convictions about the present</a:t>
            </a:r>
          </a:p>
          <a:p>
            <a:pPr>
              <a:defRPr/>
            </a:pP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9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Early Recollections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033838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Purposive- we select a memory, an action, the memory is retained for a purpose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Useful- recalled, remembered, and useful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Direction- how will I approach life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smtClean="0">
              <a:cs typeface="+mn-cs"/>
            </a:endParaRPr>
          </a:p>
        </p:txBody>
      </p:sp>
      <p:pic>
        <p:nvPicPr>
          <p:cNvPr id="5125" name="Picture 5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2963" y="2289175"/>
            <a:ext cx="4033837" cy="3422650"/>
          </a:xfrm>
        </p:spPr>
      </p:pic>
    </p:spTree>
    <p:extLst>
      <p:ext uri="{BB962C8B-B14F-4D97-AF65-F5344CB8AC3E}">
        <p14:creationId xmlns:p14="http://schemas.microsoft.com/office/powerpoint/2010/main" val="2671280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>
                <a:cs typeface="+mj-cs"/>
              </a:rPr>
              <a:t>Of their many uses . . .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162" y="1452282"/>
            <a:ext cx="7570787" cy="428961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We are interested in early recollections because they give us clues about the current stance of the individual.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Early recollections provide clues about resiliency or psychological tolerance.  Look for strengths and assets.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Early recollections will contain an individual</a:t>
            </a:r>
            <a:r>
              <a:rPr lang="ja-JP" altLang="en-US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s basic life style convictions.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 typeface="Times" charset="0"/>
              <a:buNone/>
              <a:defRPr/>
            </a:pPr>
            <a:endParaRPr lang="en-US" sz="28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931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Characteristics of Early Recollections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Age specific- before the age of 10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One time only event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  <a:cs typeface="+mn-cs"/>
              </a:rPr>
              <a:t>Vividly</a:t>
            </a:r>
            <a:r>
              <a:rPr lang="en-US" dirty="0" smtClean="0">
                <a:cs typeface="+mn-cs"/>
              </a:rPr>
              <a:t> recalled, specific, can be visualized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A </a:t>
            </a:r>
            <a:r>
              <a:rPr lang="ja-JP" altLang="en-US" dirty="0" smtClean="0">
                <a:latin typeface="Arial"/>
                <a:cs typeface="+mn-cs"/>
              </a:rPr>
              <a:t>‘</a:t>
            </a:r>
            <a:r>
              <a:rPr lang="en-US" dirty="0" smtClean="0">
                <a:cs typeface="+mn-cs"/>
              </a:rPr>
              <a:t>beginning</a:t>
            </a:r>
            <a:r>
              <a:rPr lang="ja-JP" altLang="en-US" dirty="0" smtClean="0">
                <a:latin typeface="Arial"/>
                <a:cs typeface="+mn-cs"/>
              </a:rPr>
              <a:t>’</a:t>
            </a:r>
            <a:r>
              <a:rPr lang="en-US" dirty="0" smtClean="0">
                <a:cs typeface="+mn-cs"/>
              </a:rPr>
              <a:t> and an </a:t>
            </a:r>
            <a:r>
              <a:rPr lang="ja-JP" altLang="en-US" dirty="0" smtClean="0">
                <a:latin typeface="Arial"/>
                <a:cs typeface="+mn-cs"/>
              </a:rPr>
              <a:t>‘</a:t>
            </a:r>
            <a:r>
              <a:rPr lang="en-US" dirty="0" smtClean="0">
                <a:cs typeface="+mn-cs"/>
              </a:rPr>
              <a:t>end</a:t>
            </a:r>
            <a:r>
              <a:rPr lang="ja-JP" altLang="en-US" dirty="0" smtClean="0">
                <a:latin typeface="Arial"/>
                <a:cs typeface="+mn-cs"/>
              </a:rPr>
              <a:t>’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ja-JP" altLang="en-US" dirty="0" smtClean="0">
                <a:latin typeface="Arial"/>
                <a:cs typeface="+mn-cs"/>
              </a:rPr>
              <a:t>“</a:t>
            </a:r>
            <a:r>
              <a:rPr lang="en-US" dirty="0" smtClean="0">
                <a:cs typeface="+mn-cs"/>
              </a:rPr>
              <a:t>Stand alone</a:t>
            </a:r>
            <a:r>
              <a:rPr lang="ja-JP" altLang="en-US" dirty="0" smtClean="0">
                <a:latin typeface="Arial"/>
                <a:cs typeface="+mn-cs"/>
              </a:rPr>
              <a:t>”</a:t>
            </a:r>
            <a:r>
              <a:rPr lang="en-US" dirty="0" smtClean="0">
                <a:cs typeface="+mn-cs"/>
              </a:rPr>
              <a:t> quality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buFont typeface="Times" charset="0"/>
              <a:buNone/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343400"/>
            <a:ext cx="15224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910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>
                <a:cs typeface="+mj-cs"/>
              </a:rPr>
              <a:t>Re-</a:t>
            </a:r>
            <a:r>
              <a:rPr lang="en-CA" dirty="0" err="1" smtClean="0">
                <a:cs typeface="+mj-cs"/>
              </a:rPr>
              <a:t>membering</a:t>
            </a:r>
            <a:r>
              <a:rPr lang="en-CA" dirty="0" smtClean="0">
                <a:cs typeface="+mj-cs"/>
              </a:rPr>
              <a:t>: Becoming Conscious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What is expressed; not what is repressed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50938"/>
            <a:ext cx="152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965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>
                <a:cs typeface="+mj-cs"/>
              </a:rPr>
              <a:t>The process is important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ERs are collected verbatim ( word for word)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Ideally 5-7 are collected in order to look for patterns/theme</a:t>
            </a:r>
          </a:p>
          <a:p>
            <a:pPr eaLnBrk="1" hangingPunct="1">
              <a:defRPr/>
            </a:pPr>
            <a:r>
              <a:rPr lang="en-US" dirty="0" smtClean="0"/>
              <a:t>“The details which the patient remembers are of utmost importance. Without them the recollection may be utterly insignificant, or it’s significance may be completely distorted.” </a:t>
            </a:r>
            <a:r>
              <a:rPr lang="en-US" dirty="0" err="1" smtClean="0"/>
              <a:t>Dreikurs</a:t>
            </a:r>
            <a:r>
              <a:rPr lang="en-US" dirty="0" smtClean="0"/>
              <a:t> (1967)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6189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236</TotalTime>
  <Words>1543</Words>
  <Application>Microsoft Macintosh PowerPoint</Application>
  <PresentationFormat>On-screen Show (4:3)</PresentationFormat>
  <Paragraphs>246</Paragraphs>
  <Slides>30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Infusion</vt:lpstr>
      <vt:lpstr>Early Recollections:  The Drama within the mind </vt:lpstr>
      <vt:lpstr>Overview</vt:lpstr>
      <vt:lpstr>Psychodramatic Expression</vt:lpstr>
      <vt:lpstr>Early Recollections </vt:lpstr>
      <vt:lpstr>Early Recollections</vt:lpstr>
      <vt:lpstr>Of their many uses . . . </vt:lpstr>
      <vt:lpstr>Characteristics of Early Recollections</vt:lpstr>
      <vt:lpstr>Re-membering: Becoming Conscious</vt:lpstr>
      <vt:lpstr>The process is important</vt:lpstr>
      <vt:lpstr>Collecting an early memory</vt:lpstr>
      <vt:lpstr>Strengths and assets</vt:lpstr>
      <vt:lpstr>Strengths and assets</vt:lpstr>
      <vt:lpstr>Strengths and Assets</vt:lpstr>
      <vt:lpstr>Interfering Beliefs</vt:lpstr>
      <vt:lpstr>Basic mistakes….Mosak</vt:lpstr>
      <vt:lpstr>Shulman…distorted ideas</vt:lpstr>
      <vt:lpstr>USING ER’S IN THERAPY</vt:lpstr>
      <vt:lpstr>Psychodrama</vt:lpstr>
      <vt:lpstr>Psychodrama</vt:lpstr>
      <vt:lpstr>Re-Membering: Bringing the members of ones life into the present</vt:lpstr>
      <vt:lpstr>Preparation and Awareness</vt:lpstr>
      <vt:lpstr>Participants</vt:lpstr>
      <vt:lpstr>Warm ups</vt:lpstr>
      <vt:lpstr>Stages</vt:lpstr>
      <vt:lpstr>Stages</vt:lpstr>
      <vt:lpstr>Stages</vt:lpstr>
      <vt:lpstr>Examples</vt:lpstr>
      <vt:lpstr>Examples</vt:lpstr>
      <vt:lpstr>Benefits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Adlerian Practices When Working with Difficult Clients</dc:title>
  <dc:creator>Jim Bitter</dc:creator>
  <cp:lastModifiedBy>Jim Bitter</cp:lastModifiedBy>
  <cp:revision>32</cp:revision>
  <dcterms:created xsi:type="dcterms:W3CDTF">2015-05-11T17:21:40Z</dcterms:created>
  <dcterms:modified xsi:type="dcterms:W3CDTF">2016-05-09T21:56:37Z</dcterms:modified>
</cp:coreProperties>
</file>